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67" r:id="rId4"/>
    <p:sldId id="262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28201D"/>
    <a:srgbClr val="F7F4ED"/>
    <a:srgbClr val="E6D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03T09:16:36.0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7B364-51A5-C221-4E20-100E333A5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7D9D03-D28D-6276-4225-B3A443508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612C1D-5D84-9434-AC90-46A70B00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28D5D6-3BDD-E2A7-D85F-971E6864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758A97-FF09-88B1-E78B-C01DF51CF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550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F43EA-A699-B9B2-EA3A-C2A1CBE71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EB4E37-2A62-DE28-7BD0-810112BEF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18660D-23E0-18E3-C57C-0C8DD889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B36A49-4280-72B9-9425-AB4C9EDE3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B0E4AC-8222-8E02-9483-9B7763D8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38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759CF-9642-E831-80A6-A183A8C3D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72D52E-59BF-F58E-73C4-DE546EFF6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072D10-21C7-B16A-564B-DE2F3748D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F939FF-9A1B-016C-AAC8-6B2B1090A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6E80EE-E8D1-6566-1E42-12EE34BA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3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6A7E3-120C-7E58-1CA5-DD6BBCA69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FA86E5-7EB0-0310-CFC9-212E006D9C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6813AD-7878-7F90-848F-265A45734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7744FD-7500-1E77-5A48-EA1AE671F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86C7B4-3B24-FBEF-4BCC-4319ED44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067ED5-2338-86A1-9A17-4B18CE224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43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28472-593B-1149-DE0E-7078C4BC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06D3C6-48C9-16EB-6067-00C30DBA1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035E320-DBA9-86DC-61A5-7CBA0BAC2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2109E4B-DB20-4079-72AF-E8E73E760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07135-89CD-2880-F3C6-D1857B3BB2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9841E9-C7EB-8CD2-56DA-4A9E0E378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5FD016-61F2-8CC7-FDAE-8E29CBD3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CE9BD6-A6A3-3412-85B5-063EFF13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70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CDE18-53B5-0407-4708-864D9854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EFFD94-4812-E110-E1D6-14792FCE9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A25B99-4A8F-6AB5-409E-3F7216A6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51AB8-D3CB-5344-07EC-10846FCA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2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10B650-9CB8-4AD8-3E52-A87F2DC12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9DCF77-AF66-FDA6-5014-B85B05DC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DCC3B1-245E-5276-930C-02F796753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65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7F094-DBC4-7C97-A721-3F1F1A1E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B5195D-EC4B-7844-DEBA-3978AAAAB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E9EDDD-DB7E-462F-B4AD-F41598970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D45D13-FB75-8050-36FD-E4805E1E7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F9ABDB-40C8-D613-B56A-72A4D488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F93C89-B252-3ACF-F12D-6F6D705E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13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5B254-A3A8-7B60-F7DA-229BADD6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E9EC90-818C-4810-0CD9-E073E63A9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3D6958-8B45-3616-74C2-9681F559E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5B7C25-307B-8615-1E41-CF8CFE34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E37E9E-D8DB-2A26-490F-A1F0E752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2D0767-1B55-6C10-0283-2B02870B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5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85715-19E4-E15D-A5DA-58EBC269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7852CD-287F-9809-A564-E7A2F6ED6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97B8AB-95E8-2B6C-785B-E5F922EF6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23F41C-536D-B2CA-AAAE-507E68204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C442A8-232F-CA8C-E628-075BCCF4F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809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2AC4B6-0ECE-415F-B8D5-733D311219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27B6F1-29E9-504D-38A1-6A00C2714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500AA7-8140-F11A-4212-F38F7159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B7A6F1-AFDC-39F7-4FDE-03F7FDD3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A61981-1647-177F-5F52-1487200C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15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BDB6C-CFE7-2C71-27F9-9DC0E4BDA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8BEB0D-C13D-8C15-8D44-6E89AE715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D378D9-5555-F51F-EAF2-50F853A807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46D07-1F47-4FB4-BD19-0CCF5AFCCF0E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BF1F83-891B-B336-5F7A-67EF90ED3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4C257-7F89-FBDC-BA7C-0BD29D9EE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BDD30-BEC8-4EAA-97E0-7DA5071BBA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04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10CF63E-BE11-7978-18D2-5DDD72ED69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6" y="0"/>
            <a:ext cx="1093123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9820D3-FC40-21BE-332F-EB960C36A9DE}"/>
              </a:ext>
            </a:extLst>
          </p:cNvPr>
          <p:cNvSpPr txBox="1"/>
          <p:nvPr/>
        </p:nvSpPr>
        <p:spPr>
          <a:xfrm>
            <a:off x="2654055" y="860438"/>
            <a:ext cx="6696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28201D"/>
                </a:solidFill>
                <a:latin typeface="Oswald" panose="00000500000000000000" pitchFamily="2" charset="-52"/>
              </a:rPr>
              <a:t>Торговый центр и первая линия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5C37A-529A-B0A7-6B26-C0D4F1DC428B}"/>
              </a:ext>
            </a:extLst>
          </p:cNvPr>
          <p:cNvSpPr txBox="1"/>
          <p:nvPr/>
        </p:nvSpPr>
        <p:spPr>
          <a:xfrm>
            <a:off x="9506502" y="1445213"/>
            <a:ext cx="2783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</a:rPr>
              <a:t>Здесь продолжается история и зарождается будущее!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85AFD7-571F-757B-B2F0-8EFFDD7A5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04"/>
          <a:stretch>
            <a:fillRect/>
          </a:stretch>
        </p:blipFill>
        <p:spPr>
          <a:xfrm>
            <a:off x="8786429" y="0"/>
            <a:ext cx="3283652" cy="144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6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2B7B81-B803-81C4-C640-17BCD2030E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99"/>
          <a:stretch>
            <a:fillRect/>
          </a:stretch>
        </p:blipFill>
        <p:spPr>
          <a:xfrm>
            <a:off x="-8073" y="-28051"/>
            <a:ext cx="12200074" cy="68860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0CD996-BB2F-BB74-CABC-F27392B4C4AF}"/>
              </a:ext>
            </a:extLst>
          </p:cNvPr>
          <p:cNvSpPr txBox="1"/>
          <p:nvPr/>
        </p:nvSpPr>
        <p:spPr>
          <a:xfrm>
            <a:off x="2756089" y="328471"/>
            <a:ext cx="68948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Торговый центр «ОСТМАРК ЯРМАРКА»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ADC847-75D2-BEF0-270D-77FD84966C91}"/>
              </a:ext>
            </a:extLst>
          </p:cNvPr>
          <p:cNvSpPr txBox="1"/>
          <p:nvPr/>
        </p:nvSpPr>
        <p:spPr>
          <a:xfrm>
            <a:off x="706581" y="1124644"/>
            <a:ext cx="664686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Формат и перспективы: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для торговли и общественного питания выделен отдельный корпус площадью 1 600 кв.м. В перспективе — расширение торгового блока.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Якорный арендатор ТЦ: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дискаунтер «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Доброцен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». 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Наши арендаторы: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бар FAB, пекарня «Русский хлеб», магазины повседневного спроса, торговые точки с фермерскими сезонами продуктами. На первой линии у нас разместились: магазин автозапчастей и автосервис «Лал-Авто», магазин мясных продуктов «Три Толстячка», магазин японских товаров «Японочка», «Фейерверки Хан» и другие.</a:t>
            </a: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Новые точки притяжения: 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 планах — создание гриль-зоны, а также пивного магазина-бара с продукцией арендаторов-производителей.</a:t>
            </a: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445B3E-52EB-24A8-585A-565556DCF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448" y="1259508"/>
            <a:ext cx="3254238" cy="21694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238202-506A-9F7D-527B-3FC02EAAA6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108" y="3594551"/>
            <a:ext cx="3254238" cy="21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7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E7CEA1-6954-4F6D-1003-57E436F53A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99"/>
          <a:stretch>
            <a:fillRect/>
          </a:stretch>
        </p:blipFill>
        <p:spPr>
          <a:xfrm>
            <a:off x="-8073" y="-28051"/>
            <a:ext cx="12200074" cy="68860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72E4B8-91BC-9EBD-6A57-0CEFC2A3AB61}"/>
              </a:ext>
            </a:extLst>
          </p:cNvPr>
          <p:cNvSpPr txBox="1"/>
          <p:nvPr/>
        </p:nvSpPr>
        <p:spPr>
          <a:xfrm>
            <a:off x="714657" y="1252602"/>
            <a:ext cx="6572834" cy="508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000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 err="1">
                <a:latin typeface="Oswald" panose="00000500000000000000" pitchFamily="2" charset="-52"/>
              </a:rPr>
              <a:t>Клиентский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трафик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более</a:t>
            </a:r>
            <a:r>
              <a:rPr lang="en-US" dirty="0">
                <a:latin typeface="Oswald" panose="00000500000000000000" pitchFamily="2" charset="-52"/>
              </a:rPr>
              <a:t> 1 100 </a:t>
            </a:r>
            <a:r>
              <a:rPr lang="en-US" dirty="0" err="1">
                <a:latin typeface="Oswald" panose="00000500000000000000" pitchFamily="2" charset="-52"/>
              </a:rPr>
              <a:t>чел</a:t>
            </a:r>
            <a:r>
              <a:rPr lang="en-US" dirty="0">
                <a:latin typeface="Oswald" panose="00000500000000000000" pitchFamily="2" charset="-52"/>
              </a:rPr>
              <a:t>./</a:t>
            </a:r>
            <a:r>
              <a:rPr lang="en-US" dirty="0" err="1">
                <a:latin typeface="Oswald" panose="00000500000000000000" pitchFamily="2" charset="-52"/>
              </a:rPr>
              <a:t>день</a:t>
            </a:r>
            <a:endParaRPr lang="en-US" dirty="0">
              <a:latin typeface="Oswald" panose="00000500000000000000" pitchFamily="2" charset="-52"/>
            </a:endParaRPr>
          </a:p>
          <a:p>
            <a:pPr marL="4000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 err="1">
                <a:latin typeface="Oswald" panose="00000500000000000000" pitchFamily="2" charset="-52"/>
              </a:rPr>
              <a:t>Высокий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автомобильный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трафик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по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улице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Гагарина</a:t>
            </a:r>
            <a:r>
              <a:rPr lang="en-US" dirty="0">
                <a:latin typeface="Oswald" panose="00000500000000000000" pitchFamily="2" charset="-52"/>
              </a:rPr>
              <a:t> (600 </a:t>
            </a:r>
            <a:r>
              <a:rPr lang="en-US" dirty="0" err="1">
                <a:latin typeface="Oswald" panose="00000500000000000000" pitchFamily="2" charset="-52"/>
              </a:rPr>
              <a:t>авто</a:t>
            </a:r>
            <a:r>
              <a:rPr lang="en-US" dirty="0">
                <a:latin typeface="Oswald" panose="00000500000000000000" pitchFamily="2" charset="-52"/>
              </a:rPr>
              <a:t>/</a:t>
            </a:r>
            <a:r>
              <a:rPr lang="en-US" dirty="0" err="1">
                <a:latin typeface="Oswald" panose="00000500000000000000" pitchFamily="2" charset="-52"/>
              </a:rPr>
              <a:t>час</a:t>
            </a:r>
            <a:r>
              <a:rPr lang="en-US" dirty="0">
                <a:latin typeface="Oswald" panose="00000500000000000000" pitchFamily="2" charset="-52"/>
              </a:rPr>
              <a:t>)</a:t>
            </a:r>
          </a:p>
          <a:p>
            <a:pPr marL="4000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 err="1">
                <a:latin typeface="Oswald" panose="00000500000000000000" pitchFamily="2" charset="-52"/>
              </a:rPr>
              <a:t>Торговый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центр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находится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на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первой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линии</a:t>
            </a:r>
            <a:r>
              <a:rPr lang="en-US" dirty="0">
                <a:latin typeface="Oswald" panose="00000500000000000000" pitchFamily="2" charset="-52"/>
              </a:rPr>
              <a:t> </a:t>
            </a:r>
            <a:r>
              <a:rPr lang="en-US" dirty="0" err="1">
                <a:latin typeface="Oswald" panose="00000500000000000000" pitchFamily="2" charset="-52"/>
              </a:rPr>
              <a:t>улицы</a:t>
            </a:r>
            <a:r>
              <a:rPr lang="en-US" dirty="0">
                <a:latin typeface="Oswald" panose="00000500000000000000" pitchFamily="2" charset="-52"/>
              </a:rPr>
              <a:t> Ю. </a:t>
            </a:r>
            <a:r>
              <a:rPr lang="en-US" dirty="0" err="1">
                <a:latin typeface="Oswald" panose="00000500000000000000" pitchFamily="2" charset="-52"/>
              </a:rPr>
              <a:t>Гагарина</a:t>
            </a:r>
            <a:r>
              <a:rPr lang="en-US" dirty="0">
                <a:latin typeface="Oswald" panose="00000500000000000000" pitchFamily="2" charset="-52"/>
              </a:rPr>
              <a:t>. </a:t>
            </a:r>
          </a:p>
          <a:p>
            <a:pPr marL="4000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Oswald" panose="00000500000000000000" pitchFamily="2" charset="-52"/>
              </a:rPr>
              <a:t>Маркетинговое сопровождение и поддержка в рекламе</a:t>
            </a:r>
          </a:p>
          <a:p>
            <a:pPr marL="400050" indent="-285750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События и привлечение гостей: регулярное проведение тематических ярмарок и пивных фестивалей для усиления событийной привлекательности.</a:t>
            </a:r>
          </a:p>
          <a:p>
            <a:pPr marL="114300">
              <a:lnSpc>
                <a:spcPct val="90000"/>
              </a:lnSpc>
              <a:buClr>
                <a:srgbClr val="92D050"/>
              </a:buClr>
            </a:pPr>
            <a:endParaRPr lang="en-US" dirty="0">
              <a:latin typeface="Oswald" panose="00000500000000000000" pitchFamily="2" charset="-52"/>
            </a:endParaRPr>
          </a:p>
          <a:p>
            <a:pPr marL="514350" indent="-342900">
              <a:lnSpc>
                <a:spcPct val="90000"/>
              </a:lnSpc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946AC8-BD32-1E85-92E5-04442CBA4EF7}"/>
              </a:ext>
            </a:extLst>
          </p:cNvPr>
          <p:cNvSpPr txBox="1"/>
          <p:nvPr/>
        </p:nvSpPr>
        <p:spPr>
          <a:xfrm>
            <a:off x="935182" y="108682"/>
            <a:ext cx="635230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>
                <a:latin typeface="Oswald" panose="00000500000000000000" pitchFamily="2" charset="-52"/>
                <a:ea typeface="+mj-ea"/>
                <a:cs typeface="+mj-cs"/>
              </a:rPr>
              <a:t>Преимущества</a:t>
            </a:r>
            <a:r>
              <a:rPr lang="en-US" sz="3200" b="1" dirty="0">
                <a:latin typeface="Oswald" panose="00000500000000000000" pitchFamily="2" charset="-52"/>
                <a:ea typeface="+mj-ea"/>
                <a:cs typeface="+mj-cs"/>
              </a:rPr>
              <a:t> </a:t>
            </a:r>
            <a:r>
              <a:rPr lang="en-US" sz="3200" b="1" dirty="0" err="1">
                <a:latin typeface="Oswald" panose="00000500000000000000" pitchFamily="2" charset="-52"/>
                <a:ea typeface="+mj-ea"/>
                <a:cs typeface="+mj-cs"/>
              </a:rPr>
              <a:t>для</a:t>
            </a:r>
            <a:r>
              <a:rPr lang="en-US" sz="3200" b="1" dirty="0">
                <a:latin typeface="Oswald" panose="00000500000000000000" pitchFamily="2" charset="-52"/>
                <a:ea typeface="+mj-ea"/>
                <a:cs typeface="+mj-cs"/>
              </a:rPr>
              <a:t> </a:t>
            </a:r>
            <a:r>
              <a:rPr lang="en-US" sz="3200" b="1" dirty="0" err="1">
                <a:latin typeface="Oswald" panose="00000500000000000000" pitchFamily="2" charset="-52"/>
                <a:ea typeface="+mj-ea"/>
                <a:cs typeface="+mj-cs"/>
              </a:rPr>
              <a:t>арендаторов</a:t>
            </a:r>
            <a:endParaRPr lang="en-US" sz="3200" b="1" dirty="0">
              <a:latin typeface="Oswald" panose="00000500000000000000" pitchFamily="2" charset="-52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6DB544-9FE0-A2DB-2BDF-6722F07A66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909170"/>
            <a:ext cx="2286000" cy="3429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034FB6-B8E2-2F22-99EA-AE484D4059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681" y="499436"/>
            <a:ext cx="3254239" cy="216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71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D52A1A9-2AC5-AFAF-44D7-5A9063717372}"/>
              </a:ext>
            </a:extLst>
          </p:cNvPr>
          <p:cNvSpPr txBox="1"/>
          <p:nvPr/>
        </p:nvSpPr>
        <p:spPr>
          <a:xfrm>
            <a:off x="4077502" y="124691"/>
            <a:ext cx="30620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План комплекса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EC630D-331F-69BA-05C3-9964AD506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75" y="858062"/>
            <a:ext cx="6700085" cy="56636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CB9905-7C73-9FE0-ADEA-03481D81D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7" y="4019041"/>
            <a:ext cx="2155796" cy="1618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1AF9C0-7893-B212-2B3E-0C4248BAF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4" y="858062"/>
            <a:ext cx="2155796" cy="247037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6CFD6B-4503-43F0-29E2-10FABB83F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806" y="3594690"/>
            <a:ext cx="3143689" cy="1724266"/>
          </a:xfrm>
          <a:prstGeom prst="rect">
            <a:avLst/>
          </a:prstGeom>
        </p:spPr>
      </p:pic>
      <p:cxnSp>
        <p:nvCxnSpPr>
          <p:cNvPr id="13" name="Соединительная линия уступом 35">
            <a:extLst>
              <a:ext uri="{FF2B5EF4-FFF2-40B4-BE49-F238E27FC236}">
                <a16:creationId xmlns:a16="http://schemas.microsoft.com/office/drawing/2014/main" id="{6D2DCCC7-32A9-4525-C4A3-0AAE7026FB15}"/>
              </a:ext>
            </a:extLst>
          </p:cNvPr>
          <p:cNvCxnSpPr/>
          <p:nvPr/>
        </p:nvCxnSpPr>
        <p:spPr>
          <a:xfrm rot="10800000">
            <a:off x="6854795" y="4450948"/>
            <a:ext cx="3794156" cy="947260"/>
          </a:xfrm>
          <a:prstGeom prst="bentConnector3">
            <a:avLst>
              <a:gd name="adj1" fmla="val 69330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29">
            <a:extLst>
              <a:ext uri="{FF2B5EF4-FFF2-40B4-BE49-F238E27FC236}">
                <a16:creationId xmlns:a16="http://schemas.microsoft.com/office/drawing/2014/main" id="{085FE8D4-63A9-7E85-9745-69A6472797DD}"/>
              </a:ext>
            </a:extLst>
          </p:cNvPr>
          <p:cNvCxnSpPr/>
          <p:nvPr/>
        </p:nvCxnSpPr>
        <p:spPr>
          <a:xfrm>
            <a:off x="69505" y="3429807"/>
            <a:ext cx="4968552" cy="1080120"/>
          </a:xfrm>
          <a:prstGeom prst="bentConnector3">
            <a:avLst>
              <a:gd name="adj1" fmla="val 47508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34">
            <a:extLst>
              <a:ext uri="{FF2B5EF4-FFF2-40B4-BE49-F238E27FC236}">
                <a16:creationId xmlns:a16="http://schemas.microsoft.com/office/drawing/2014/main" id="{880216F3-092A-E014-BE9A-E37B1C51FAEA}"/>
              </a:ext>
            </a:extLst>
          </p:cNvPr>
          <p:cNvCxnSpPr/>
          <p:nvPr/>
        </p:nvCxnSpPr>
        <p:spPr>
          <a:xfrm flipV="1">
            <a:off x="-4751" y="5421309"/>
            <a:ext cx="5256584" cy="216024"/>
          </a:xfrm>
          <a:prstGeom prst="bentConnector3">
            <a:avLst>
              <a:gd name="adj1" fmla="val 44745"/>
            </a:avLst>
          </a:prstGeom>
          <a:ln w="28575">
            <a:solidFill>
              <a:srgbClr val="2C0FFF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274C9AA-62E5-4851-7949-CD29A76A4D1F}"/>
              </a:ext>
            </a:extLst>
          </p:cNvPr>
          <p:cNvSpPr txBox="1"/>
          <p:nvPr/>
        </p:nvSpPr>
        <p:spPr>
          <a:xfrm>
            <a:off x="69505" y="5866272"/>
            <a:ext cx="2081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Парковка - наземная на 400 </a:t>
            </a:r>
            <a:r>
              <a:rPr lang="ru-RU" b="1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машиномест</a:t>
            </a:r>
            <a:endParaRPr lang="ru-RU" b="1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C70B9-AB1B-918B-8F44-F3E4A1D082EC}"/>
              </a:ext>
            </a:extLst>
          </p:cNvPr>
          <p:cNvSpPr txBox="1"/>
          <p:nvPr/>
        </p:nvSpPr>
        <p:spPr>
          <a:xfrm>
            <a:off x="9210661" y="5866272"/>
            <a:ext cx="2679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Общая площадь участка – 79 630 </a:t>
            </a:r>
            <a:r>
              <a:rPr lang="ru-RU" b="1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кв.м</a:t>
            </a:r>
            <a:endParaRPr lang="ru-RU" b="1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A335C7-37E5-8AFD-23A9-107EA84971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04"/>
          <a:stretch>
            <a:fillRect/>
          </a:stretch>
        </p:blipFill>
        <p:spPr>
          <a:xfrm>
            <a:off x="8908348" y="0"/>
            <a:ext cx="3283652" cy="144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6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CDADCE-95FF-EF10-916D-E042E123C9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99"/>
          <a:stretch>
            <a:fillRect/>
          </a:stretch>
        </p:blipFill>
        <p:spPr>
          <a:xfrm>
            <a:off x="-8073" y="-28051"/>
            <a:ext cx="12200074" cy="68860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15350D-4003-C258-4CD1-DD1164D7AF8C}"/>
              </a:ext>
            </a:extLst>
          </p:cNvPr>
          <p:cNvSpPr txBox="1"/>
          <p:nvPr/>
        </p:nvSpPr>
        <p:spPr>
          <a:xfrm>
            <a:off x="576197" y="1283063"/>
            <a:ext cx="10632130" cy="274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Кто наши покупатели: </a:t>
            </a:r>
            <a:r>
              <a:rPr lang="ru-RU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люди, проживающие и работающие в северо-восточном секторе Калининграда и ближайших населенных пунктах в радиусе 15 минут езды на автомобиле.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Основные группы: </a:t>
            </a:r>
            <a:r>
              <a:rPr lang="ru-RU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семейные пары, домохозяйки, автомобилисты, арендаторы МФК «ОСТМАРК» и их сотрудники, сотрудники Газпрома, пенсионеры, жители активно растущего Гурьевского района.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Потенциал аудитории:</a:t>
            </a:r>
            <a:r>
              <a:rPr lang="ru-RU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зона автомобильного охвата — более 200 000 человек, 15 минут пешей доступности — порядка 30 000 жителей с устойчивой тенденцией к росту за счет активного жилищного строительства.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BC4F6B-455B-8E72-14C0-7EE21F66D6D8}"/>
              </a:ext>
            </a:extLst>
          </p:cNvPr>
          <p:cNvSpPr txBox="1"/>
          <p:nvPr/>
        </p:nvSpPr>
        <p:spPr>
          <a:xfrm>
            <a:off x="3880461" y="430816"/>
            <a:ext cx="44230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Miriam Fixed" panose="020F0502020204030204" pitchFamily="49" charset="-79"/>
              </a:rPr>
              <a:t>Целевая аудитория В2С</a:t>
            </a:r>
          </a:p>
          <a:p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CA1A1-8A32-D865-0D67-87C0E13FA114}"/>
              </a:ext>
            </a:extLst>
          </p:cNvPr>
          <p:cNvSpPr txBox="1"/>
          <p:nvPr/>
        </p:nvSpPr>
        <p:spPr>
          <a:xfrm>
            <a:off x="576197" y="4023685"/>
            <a:ext cx="7583392" cy="140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Численность населения Калининграда  </a:t>
            </a:r>
            <a:r>
              <a:rPr lang="ru-RU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  482,44 тыс. чел.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b="1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Численность населения Калининградской области </a:t>
            </a:r>
            <a:r>
              <a:rPr lang="ru-RU" dirty="0"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- 1 040,8 тыс. чел.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319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E783CF-7419-54C5-A568-4FAC024532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99"/>
          <a:stretch>
            <a:fillRect/>
          </a:stretch>
        </p:blipFill>
        <p:spPr>
          <a:xfrm>
            <a:off x="0" y="-28051"/>
            <a:ext cx="12200074" cy="68860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6655A9-C9F3-D91A-A100-54AAA9AD20AE}"/>
              </a:ext>
            </a:extLst>
          </p:cNvPr>
          <p:cNvSpPr txBox="1"/>
          <p:nvPr/>
        </p:nvSpPr>
        <p:spPr>
          <a:xfrm>
            <a:off x="2844882" y="348633"/>
            <a:ext cx="58416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Преимущества для покупателей</a:t>
            </a:r>
          </a:p>
          <a:p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1AB7A5DF-498D-019F-CF10-34DBF7C49C8E}"/>
                  </a:ext>
                </a:extLst>
              </p14:cNvPr>
              <p14:cNvContentPartPr/>
              <p14:nvPr/>
            </p14:nvContentPartPr>
            <p14:xfrm>
              <a:off x="930121" y="3455024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1AB7A5DF-498D-019F-CF10-34DBF7C49C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7121" y="339202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738C13F-479A-BA67-40DF-702A301385C8}"/>
              </a:ext>
            </a:extLst>
          </p:cNvPr>
          <p:cNvSpPr txBox="1"/>
          <p:nvPr/>
        </p:nvSpPr>
        <p:spPr>
          <a:xfrm>
            <a:off x="465061" y="1378785"/>
            <a:ext cx="6178644" cy="379078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У нас низкие цены (в том числе от производителей)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Широкий ассортимент продуктов питания повседневного спроса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Удобное расположение на значимой магистрали для жителей Калининграда и пригородов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Всё в одном месте: необходимые товары, ремонт автомобиля, вкусный обед, разные сорта крафтового пива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Большая парковка, где всегда есть место (</a:t>
            </a:r>
            <a:r>
              <a:rPr lang="en-US" dirty="0">
                <a:latin typeface="Oswald" panose="00000500000000000000" pitchFamily="2" charset="-52"/>
              </a:rPr>
              <a:t>400 </a:t>
            </a:r>
            <a:r>
              <a:rPr lang="en-US" dirty="0" err="1">
                <a:latin typeface="Oswald" panose="00000500000000000000" pitchFamily="2" charset="-52"/>
              </a:rPr>
              <a:t>машино-мест</a:t>
            </a:r>
            <a:r>
              <a:rPr lang="ru-RU" dirty="0">
                <a:latin typeface="Oswald" panose="00000500000000000000" pitchFamily="2" charset="-52"/>
              </a:rPr>
              <a:t>).</a:t>
            </a:r>
          </a:p>
          <a:p>
            <a:pPr marL="285750" indent="-285750" algn="just">
              <a:spcAft>
                <a:spcPts val="800"/>
              </a:spcAft>
              <a:buClr>
                <a:srgbClr val="92D050"/>
              </a:buClr>
              <a:buFont typeface="Wingdings" panose="05000000000000000000" pitchFamily="2" charset="2"/>
              <a:buChar char="Ø"/>
            </a:pPr>
            <a:endParaRPr lang="ru-RU" dirty="0">
              <a:solidFill>
                <a:srgbClr val="28201D"/>
              </a:solidFill>
              <a:latin typeface="Oswald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378E77-CDD0-174E-AD1A-4AB2C8DBD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076" y="1498499"/>
            <a:ext cx="4734942" cy="315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4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F3C3C2-600C-A62D-CE1C-BF6679B23E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99"/>
          <a:stretch>
            <a:fillRect/>
          </a:stretch>
        </p:blipFill>
        <p:spPr>
          <a:xfrm>
            <a:off x="-8073" y="-28051"/>
            <a:ext cx="12200074" cy="68860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527D73-BAA8-4940-B2A1-67D32E596F1E}"/>
              </a:ext>
            </a:extLst>
          </p:cNvPr>
          <p:cNvSpPr txBox="1"/>
          <p:nvPr/>
        </p:nvSpPr>
        <p:spPr>
          <a:xfrm>
            <a:off x="810705" y="1509566"/>
            <a:ext cx="4493538" cy="1704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Адрес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г. Калининград, ул. Ю. Гагарина, д. 225.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Контактное лицо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err="1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Булойчик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Елена Анатольевна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Телефон</a:t>
            </a:r>
            <a:r>
              <a:rPr lang="ru-RU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8 (911) 860 13 23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E-mail</a:t>
            </a:r>
            <a:r>
              <a:rPr lang="en-US" dirty="0">
                <a:solidFill>
                  <a:srgbClr val="28201D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: manager2@ostmark.ru</a:t>
            </a:r>
            <a:endParaRPr lang="ru-RU" dirty="0">
              <a:solidFill>
                <a:srgbClr val="28201D"/>
              </a:solidFill>
              <a:latin typeface="Oswald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FA8C66-5BFB-1DA1-DCA6-FCD155DCD9C6}"/>
              </a:ext>
            </a:extLst>
          </p:cNvPr>
          <p:cNvSpPr txBox="1"/>
          <p:nvPr/>
        </p:nvSpPr>
        <p:spPr>
          <a:xfrm>
            <a:off x="6259499" y="1509566"/>
            <a:ext cx="4977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Готовы ответить на все Ваши вопросы и сделать Вам 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333333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выгодное предложение по аренде площадей.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BE119-348C-80EE-3A8F-9E58D0E3B813}"/>
              </a:ext>
            </a:extLst>
          </p:cNvPr>
          <p:cNvSpPr txBox="1"/>
          <p:nvPr/>
        </p:nvSpPr>
        <p:spPr>
          <a:xfrm>
            <a:off x="3057474" y="380541"/>
            <a:ext cx="74582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56565B"/>
                </a:solidFill>
                <a:latin typeface="Oswald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Приглашаем к сотрудничеству!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8057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426</Words>
  <Application>Microsoft Office PowerPoint</Application>
  <PresentationFormat>Широкоэкранный</PresentationFormat>
  <Paragraphs>35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Oswald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17</cp:revision>
  <dcterms:created xsi:type="dcterms:W3CDTF">2026-03-31T09:18:30Z</dcterms:created>
  <dcterms:modified xsi:type="dcterms:W3CDTF">2026-04-08T15:06:28Z</dcterms:modified>
</cp:coreProperties>
</file>