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5" r:id="rId2"/>
    <p:sldId id="257" r:id="rId3"/>
    <p:sldId id="258" r:id="rId4"/>
    <p:sldId id="259" r:id="rId5"/>
    <p:sldId id="266" r:id="rId6"/>
    <p:sldId id="260" r:id="rId7"/>
    <p:sldId id="261" r:id="rId8"/>
    <p:sldId id="267" r:id="rId9"/>
    <p:sldId id="262" r:id="rId10"/>
    <p:sldId id="263" r:id="rId11"/>
    <p:sldId id="268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EC9"/>
    <a:srgbClr val="28201D"/>
    <a:srgbClr val="FAF8F4"/>
    <a:srgbClr val="F1EDE0"/>
    <a:srgbClr val="333333"/>
    <a:srgbClr val="565656"/>
    <a:srgbClr val="F5F1E7"/>
    <a:srgbClr val="E9E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122" autoAdjust="0"/>
  </p:normalViewPr>
  <p:slideViewPr>
    <p:cSldViewPr snapToGrid="0">
      <p:cViewPr varScale="1">
        <p:scale>
          <a:sx n="103" d="100"/>
          <a:sy n="103" d="100"/>
        </p:scale>
        <p:origin x="82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42:52.402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42:56.904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0 1 22186,'9'502'0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43:11.791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213 1 24258,'-213'896'0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43:23.916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0 0 23632,'0'1315'0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43:36.712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10 0 24575,'-9'129'0,"9"-95"-1365,0-27-5461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43:39.526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170 1 24575,'-163'0'-1365,"156"0"-5461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8:10:02.787"/>
    </inkml:context>
    <inkml:brush xml:id="br0">
      <inkml:brushProperty name="width" value="0.35" units="cm"/>
      <inkml:brushProperty name="height" value="0.35" units="cm"/>
      <inkml:brushProperty name="color" value="#E9E0CB"/>
    </inkml:brush>
  </inkml:definitions>
  <inkml:trace contextRef="#ctx0" brushRef="#br0">758 0 24575,'-1'1'0,"-1"1"0,0-1 0,1 0 0,-1-1 0,0 1 0,0 0 0,0 0 0,0-1 0,0 1 0,0-1 0,1 0 0,-1 1 0,0-1 0,-4 0 0,-34-3 0,14 1 0,1 5 0,-1 1 0,1 1 0,1 1 0,-1 1 0,1 1 0,0 1 0,-35 20 0,43-22 0,0-2 0,0 1 0,-1-2 0,-20 4 0,19-5 0,1 1 0,-1 1 0,-26 10 0,0 4 0,-84 24 0,70-33-1365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4:29.081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 0 24326,'0'2104'0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4:35.174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1026 1 24539,'-1026'617'0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4:39.992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5 1 24309,'0'2002'0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4:50.905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0 0 24140,'6'880'0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4:57.238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0 0 24387,'0'825'0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05.752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192 1 24285,'-191'830'0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11.796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101 1 24312,'-101'505'0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15.852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0 1 24575,'12'95'-1365,"-12"-90"-5461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17.585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 0 24575,'0'174'-1365,"0"-169"-5461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18.554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32 0 24575,'0'5'-80,"0"0"0,-1 0-1,1 0 1,-1 0 0,0 0-1,0 0 1,-1 0 0,0 0-1,1-1 1,-2 1 0,1-1 0,0 1-1,-1-1 1,0 0 0,0 0-1,-4 4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19.757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65 0 24575,'-22'35'0,"-18"26"-1365,37-57-5461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22.414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337 0 24575,'-3'4'0,"0"-1"0,0 1 0,0-1 0,-1 0 0,1 0 0,-1 0 0,1-1 0,-1 1 0,-7 2 0,-125 50 0,127-53 0,-1 0 0,0-1 0,1 0 0,-1-1 0,0 0 0,-13-2 0,12 1 0,-1 1 0,0 0 0,-21 2 0,27-1-1365,2 0-5461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25.493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1 0 24575,'2'4'0,"-1"-1"0,1 1 0,-1 0 0,0 0 0,0-1 0,0 1 0,0 0 0,-1 0 0,1 7 0,-1 2-90,-1-10 26,1-1 1,-1 0-1,1 0 0,0 1 0,0-1 1,0 0-1,0 1 0,0-1 0,1 0 1,-1 0-1,1 1 0,-1-1 0,1 0 1,0 0-1,0 0 0,0 0 0,0 0 0,0 0 1,2 2-1,1-2-6762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30.130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0 1 24467,'287'1357'0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5:35.364"/>
    </inkml:context>
    <inkml:brush xml:id="br0">
      <inkml:brushProperty name="width" value="0.025" units="cm"/>
      <inkml:brushProperty name="height" value="0.025" units="cm"/>
      <inkml:brushProperty name="color" value="#E9E0CB"/>
    </inkml:brush>
  </inkml:definitions>
  <inkml:trace contextRef="#ctx0" brushRef="#br0">2 0 24575,'-1'55'0,"2"59"0,2-103-1365,-1-6-5461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6:39.751"/>
    </inkml:context>
    <inkml:brush xml:id="br0">
      <inkml:brushProperty name="width" value="0.35" units="cm"/>
      <inkml:brushProperty name="height" value="0.35" units="cm"/>
      <inkml:brushProperty name="color" value="#E9E0CB"/>
    </inkml:brush>
  </inkml:definitions>
  <inkml:trace contextRef="#ctx0" brushRef="#br0">1141 1 24575,'-18'1'0,"-1"1"0,1 1 0,-20 5 0,-31 5 0,10-7 0,-5 0 0,0 2 0,1 3 0,-74 24 0,-49 12 0,106-29 0,76-16 0,0-1 0,0 1 0,0 0 0,0 0 0,0 0 0,1 1 0,-4 2 0,-24 13 0,30-17 0,-1-1 0,1 0 0,0 1 0,-1 0 0,1-1 0,0 1 0,0-1 0,-1 1 0,1 0 0,0 0 0,0 0 0,0 0 0,-1 2 0,2-3 0,-1 0 0,1 1 0,0-1 0,0 0 0,0 1 0,0-1 0,0 1 0,0-1 0,0 0 0,0 1 0,0-1 0,0 1 0,0-1 0,0 0 0,0 1 0,0-1 0,0 1 0,0-1 0,0 0 0,1 1 0,-1-1 0,0 0 0,0 1 0,0-1 0,1 0 0,-1 1 0,0-1 0,1 0 0,-1 1 0,3 1 0,-1-1 0,0 1 0,1 0 0,0-1 0,-1 0 0,1 0 0,0 0 0,0 0 0,-1 0 0,7 1 0,41 3 0,0-3 0,77-5 0,32 1 0,8 14 0,-157-12 0,15 0 0,-23 0 0,-17 2 0,-91 2 0,-202-18 0,-6-1 0,292 17-341,1 0 0,-1 2-1,-39 12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6T07:56:43.296"/>
    </inkml:context>
    <inkml:brush xml:id="br0">
      <inkml:brushProperty name="width" value="0.35" units="cm"/>
      <inkml:brushProperty name="height" value="0.35" units="cm"/>
      <inkml:brushProperty name="color" value="#E9E0CB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85A05-8724-4404-BE4E-1274BF87F432}" type="datetimeFigureOut">
              <a:rPr lang="ru-RU" smtClean="0"/>
              <a:t>07.04.2026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8CA93-87A2-4833-9745-414BE8FCD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11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8CA93-87A2-4833-9745-414BE8FCD3F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6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0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36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10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2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98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7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44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5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8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73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1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customXml" Target="../ink/ink5.xm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../media/image6.png"/><Relationship Id="rId17" Type="http://schemas.openxmlformats.org/officeDocument/2006/relationships/image" Target="../media/image2.png"/><Relationship Id="rId2" Type="http://schemas.openxmlformats.org/officeDocument/2006/relationships/image" Target="../media/image1.jp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5.png"/><Relationship Id="rId9" Type="http://schemas.openxmlformats.org/officeDocument/2006/relationships/customXml" Target="../ink/ink3.xm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.xml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9" Type="http://schemas.openxmlformats.org/officeDocument/2006/relationships/customXml" Target="../ink/ink23.xml"/><Relationship Id="rId21" Type="http://schemas.openxmlformats.org/officeDocument/2006/relationships/customXml" Target="../ink/ink14.xml"/><Relationship Id="rId34" Type="http://schemas.openxmlformats.org/officeDocument/2006/relationships/image" Target="../media/image36.png"/><Relationship Id="rId42" Type="http://schemas.openxmlformats.org/officeDocument/2006/relationships/image" Target="../media/image40.png"/><Relationship Id="rId2" Type="http://schemas.openxmlformats.org/officeDocument/2006/relationships/image" Target="../media/image21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29" Type="http://schemas.openxmlformats.org/officeDocument/2006/relationships/customXml" Target="../ink/ink18.xml"/><Relationship Id="rId41" Type="http://schemas.openxmlformats.org/officeDocument/2006/relationships/customXml" Target="../ink/ink2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1" Type="http://schemas.openxmlformats.org/officeDocument/2006/relationships/customXml" Target="../ink/ink9.xml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37" Type="http://schemas.openxmlformats.org/officeDocument/2006/relationships/customXml" Target="../ink/ink22.xml"/><Relationship Id="rId40" Type="http://schemas.openxmlformats.org/officeDocument/2006/relationships/image" Target="../media/image39.png"/><Relationship Id="rId5" Type="http://schemas.openxmlformats.org/officeDocument/2006/relationships/image" Target="../media/image24.png"/><Relationship Id="rId15" Type="http://schemas.openxmlformats.org/officeDocument/2006/relationships/customXml" Target="../ink/ink11.xml"/><Relationship Id="rId23" Type="http://schemas.openxmlformats.org/officeDocument/2006/relationships/customXml" Target="../ink/ink15.xml"/><Relationship Id="rId28" Type="http://schemas.openxmlformats.org/officeDocument/2006/relationships/image" Target="../media/image33.png"/><Relationship Id="rId36" Type="http://schemas.openxmlformats.org/officeDocument/2006/relationships/image" Target="../media/image37.png"/><Relationship Id="rId10" Type="http://schemas.openxmlformats.org/officeDocument/2006/relationships/image" Target="../media/image240.png"/><Relationship Id="rId19" Type="http://schemas.openxmlformats.org/officeDocument/2006/relationships/customXml" Target="../ink/ink13.xml"/><Relationship Id="rId31" Type="http://schemas.openxmlformats.org/officeDocument/2006/relationships/customXml" Target="../ink/ink19.xml"/><Relationship Id="rId4" Type="http://schemas.openxmlformats.org/officeDocument/2006/relationships/image" Target="../media/image23.png"/><Relationship Id="rId9" Type="http://schemas.openxmlformats.org/officeDocument/2006/relationships/customXml" Target="../ink/ink8.xml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openxmlformats.org/officeDocument/2006/relationships/customXml" Target="../ink/ink17.xml"/><Relationship Id="rId30" Type="http://schemas.openxmlformats.org/officeDocument/2006/relationships/image" Target="../media/image34.png"/><Relationship Id="rId35" Type="http://schemas.openxmlformats.org/officeDocument/2006/relationships/customXml" Target="../ink/ink21.xml"/><Relationship Id="rId43" Type="http://schemas.openxmlformats.org/officeDocument/2006/relationships/image" Target="../media/image25.png"/><Relationship Id="rId8" Type="http://schemas.openxmlformats.org/officeDocument/2006/relationships/image" Target="../media/image180.png"/><Relationship Id="rId3" Type="http://schemas.openxmlformats.org/officeDocument/2006/relationships/image" Target="../media/image22.png"/><Relationship Id="rId12" Type="http://schemas.openxmlformats.org/officeDocument/2006/relationships/image" Target="../media/image250.png"/><Relationship Id="rId17" Type="http://schemas.openxmlformats.org/officeDocument/2006/relationships/customXml" Target="../ink/ink12.xml"/><Relationship Id="rId25" Type="http://schemas.openxmlformats.org/officeDocument/2006/relationships/customXml" Target="../ink/ink16.xml"/><Relationship Id="rId33" Type="http://schemas.openxmlformats.org/officeDocument/2006/relationships/customXml" Target="../ink/ink20.xml"/><Relationship Id="rId38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DEB997-E03B-B968-6A75-6B0B64833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9820D3-FC40-21BE-332F-EB960C36A9DE}"/>
              </a:ext>
            </a:extLst>
          </p:cNvPr>
          <p:cNvSpPr txBox="1"/>
          <p:nvPr/>
        </p:nvSpPr>
        <p:spPr>
          <a:xfrm>
            <a:off x="1449007" y="423106"/>
            <a:ext cx="64424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</a:rPr>
              <a:t>Многофункциональный комплекс </a:t>
            </a:r>
          </a:p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</a:rPr>
              <a:t>«ОСТМАРК»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8CA2B0-60B6-6D4A-7750-9B6489EA22A5}"/>
              </a:ext>
            </a:extLst>
          </p:cNvPr>
          <p:cNvSpPr txBox="1"/>
          <p:nvPr/>
        </p:nvSpPr>
        <p:spPr>
          <a:xfrm>
            <a:off x="8877195" y="1462368"/>
            <a:ext cx="2776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</a:rPr>
              <a:t>Здесь продолжается история и зарождается будущее!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446A9DE9-2C2F-A0C5-BAB3-C52DB73432BB}"/>
                  </a:ext>
                </a:extLst>
              </p14:cNvPr>
              <p14:cNvContentPartPr/>
              <p14:nvPr/>
            </p14:nvContentPartPr>
            <p14:xfrm>
              <a:off x="9935442" y="591946"/>
              <a:ext cx="360" cy="36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446A9DE9-2C2F-A0C5-BAB3-C52DB73432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1122" y="587626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B837253A-8CA4-9778-BF11-19F66722B841}"/>
                  </a:ext>
                </a:extLst>
              </p14:cNvPr>
              <p14:cNvContentPartPr/>
              <p14:nvPr/>
            </p14:nvContentPartPr>
            <p14:xfrm flipH="1">
              <a:off x="9932562" y="576466"/>
              <a:ext cx="3240" cy="18144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B837253A-8CA4-9778-BF11-19F66722B84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flipH="1">
                <a:off x="9928674" y="572146"/>
                <a:ext cx="11016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D104F316-E190-DFA2-4F6B-49D4A68068EE}"/>
                  </a:ext>
                </a:extLst>
              </p14:cNvPr>
              <p14:cNvContentPartPr/>
              <p14:nvPr/>
            </p14:nvContentPartPr>
            <p14:xfrm>
              <a:off x="10073810" y="573226"/>
              <a:ext cx="77040" cy="32292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D104F316-E190-DFA2-4F6B-49D4A68068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69490" y="568906"/>
                <a:ext cx="8568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3622D25B-2BFB-DDCD-FC1E-C580B8CF77D4}"/>
                  </a:ext>
                </a:extLst>
              </p14:cNvPr>
              <p14:cNvContentPartPr/>
              <p14:nvPr/>
            </p14:nvContentPartPr>
            <p14:xfrm>
              <a:off x="9723890" y="416986"/>
              <a:ext cx="720" cy="47340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3622D25B-2BFB-DDCD-FC1E-C580B8CF77D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14530" y="412666"/>
                <a:ext cx="18000" cy="48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FDABC5A-D475-0C20-869A-4C9FC3DF57FE}"/>
              </a:ext>
            </a:extLst>
          </p:cNvPr>
          <p:cNvGrpSpPr/>
          <p:nvPr/>
        </p:nvGrpSpPr>
        <p:grpSpPr>
          <a:xfrm>
            <a:off x="9736490" y="349666"/>
            <a:ext cx="79560" cy="73800"/>
            <a:chOff x="9736490" y="349666"/>
            <a:chExt cx="79560" cy="7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Рукописный ввод 14">
                  <a:extLst>
                    <a:ext uri="{FF2B5EF4-FFF2-40B4-BE49-F238E27FC236}">
                      <a16:creationId xmlns:a16="http://schemas.microsoft.com/office/drawing/2014/main" id="{F6489251-3981-9C50-7410-A45D61620C63}"/>
                    </a:ext>
                  </a:extLst>
                </p14:cNvPr>
                <p14:cNvContentPartPr/>
                <p14:nvPr/>
              </p14:nvContentPartPr>
              <p14:xfrm>
                <a:off x="9812450" y="349666"/>
                <a:ext cx="3600" cy="61560"/>
              </p14:xfrm>
            </p:contentPart>
          </mc:Choice>
          <mc:Fallback xmlns="">
            <p:pic>
              <p:nvPicPr>
                <p:cNvPr id="15" name="Рукописный ввод 14">
                  <a:extLst>
                    <a:ext uri="{FF2B5EF4-FFF2-40B4-BE49-F238E27FC236}">
                      <a16:creationId xmlns:a16="http://schemas.microsoft.com/office/drawing/2014/main" id="{F6489251-3981-9C50-7410-A45D61620C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808130" y="345346"/>
                  <a:ext cx="122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Рукописный ввод 15">
                  <a:extLst>
                    <a:ext uri="{FF2B5EF4-FFF2-40B4-BE49-F238E27FC236}">
                      <a16:creationId xmlns:a16="http://schemas.microsoft.com/office/drawing/2014/main" id="{5AC8BA97-E999-B940-8A72-EA0FE8641924}"/>
                    </a:ext>
                  </a:extLst>
                </p14:cNvPr>
                <p14:cNvContentPartPr/>
                <p14:nvPr/>
              </p14:nvContentPartPr>
              <p14:xfrm>
                <a:off x="9736490" y="423106"/>
                <a:ext cx="61560" cy="360"/>
              </p14:xfrm>
            </p:contentPart>
          </mc:Choice>
          <mc:Fallback xmlns=""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id="{5AC8BA97-E999-B940-8A72-EA0FE864192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732170" y="418786"/>
                  <a:ext cx="70200" cy="9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D0CE55-1A99-6762-0B9A-ABFF13E9A0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750" y="-482291"/>
            <a:ext cx="4964472" cy="274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6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D139F2-9027-F136-F69F-83DFA7890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43C7559-A9F9-6E4A-F23B-A608E96C7BE5}"/>
              </a:ext>
            </a:extLst>
          </p:cNvPr>
          <p:cNvSpPr txBox="1"/>
          <p:nvPr/>
        </p:nvSpPr>
        <p:spPr>
          <a:xfrm>
            <a:off x="1229189" y="143743"/>
            <a:ext cx="1756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</a:rPr>
              <a:t>Услуги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8141422-876C-131E-59B4-FAA103B992BA}"/>
              </a:ext>
            </a:extLst>
          </p:cNvPr>
          <p:cNvSpPr txBox="1"/>
          <p:nvPr/>
        </p:nvSpPr>
        <p:spPr>
          <a:xfrm>
            <a:off x="9111541" y="202908"/>
            <a:ext cx="2156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</a:rPr>
              <a:t>Торговля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EF663A5-C5AF-90E1-AE8B-05AA6CF01012}"/>
              </a:ext>
            </a:extLst>
          </p:cNvPr>
          <p:cNvSpPr txBox="1"/>
          <p:nvPr/>
        </p:nvSpPr>
        <p:spPr>
          <a:xfrm>
            <a:off x="4502780" y="381999"/>
            <a:ext cx="3274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Производство</a:t>
            </a:r>
            <a:endParaRPr lang="ru-RU" sz="3200" dirty="0">
              <a:solidFill>
                <a:srgbClr val="333333"/>
              </a:solidFill>
              <a:latin typeface="Oswald" panose="00000500000000000000" pitchFamily="2" charset="-52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C7E2345-E514-56DC-9706-BAD003603A45}"/>
              </a:ext>
            </a:extLst>
          </p:cNvPr>
          <p:cNvSpPr txBox="1"/>
          <p:nvPr/>
        </p:nvSpPr>
        <p:spPr>
          <a:xfrm>
            <a:off x="2173801" y="3551951"/>
            <a:ext cx="1874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Склады</a:t>
            </a:r>
            <a:endParaRPr lang="ru-RU" sz="3200" dirty="0">
              <a:solidFill>
                <a:srgbClr val="333333"/>
              </a:solidFill>
              <a:latin typeface="Oswald" panose="00000500000000000000" pitchFamily="2" charset="-52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354E3F4-092C-052E-D6CB-1AEBAD6F06B0}"/>
              </a:ext>
            </a:extLst>
          </p:cNvPr>
          <p:cNvSpPr txBox="1"/>
          <p:nvPr/>
        </p:nvSpPr>
        <p:spPr>
          <a:xfrm>
            <a:off x="8398256" y="3498611"/>
            <a:ext cx="1791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</a:rPr>
              <a:t>Офисы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C3BFFB-58FE-7C73-7C1D-B3E30974C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6" y="728518"/>
            <a:ext cx="2995448" cy="196408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152FEB6-1DA0-E2D4-FD54-4EA3FA3A8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72" y="787683"/>
            <a:ext cx="2952381" cy="200952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D6F511F-4490-A1D4-3850-D0914A657C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94" y="4174938"/>
            <a:ext cx="3229426" cy="220058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F8CED96E-3632-EBA1-9153-59DC27A577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675" y="999134"/>
            <a:ext cx="3191319" cy="242986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FA34CB7-4ECE-4E80-139E-68B6C0E5A5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580" y="4174938"/>
            <a:ext cx="3191320" cy="21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6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703427-BA55-6FC2-4D9C-C3A1AEC427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F2A476-D97C-1DF9-F1C0-700E84D96D1D}"/>
              </a:ext>
            </a:extLst>
          </p:cNvPr>
          <p:cNvSpPr txBox="1"/>
          <p:nvPr/>
        </p:nvSpPr>
        <p:spPr>
          <a:xfrm>
            <a:off x="669771" y="1090381"/>
            <a:ext cx="7062951" cy="2862322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Многофункциональный комплекс «ОСТМАРК» - это универсальная площадка, расположенная на северо-востоке Калининграда.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Комплекс располагает территорией 79 630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, на которой разместились корпуса для торговли, складов и производственных предприятий.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Адрес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г. Калининград, ул. Ю. Гагарина, д.225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Общая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площадь зданий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31 007,1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41E226-0CAC-F5CB-1DEF-A68F0CEE4EC5}"/>
              </a:ext>
            </a:extLst>
          </p:cNvPr>
          <p:cNvSpPr txBox="1"/>
          <p:nvPr/>
        </p:nvSpPr>
        <p:spPr>
          <a:xfrm>
            <a:off x="2311977" y="463877"/>
            <a:ext cx="3647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</a:rPr>
              <a:t>О нашем комплексе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358AF2-FB10-1E10-6146-AD4BD4505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448" y="606889"/>
            <a:ext cx="3465781" cy="29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00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FF5536-1CC5-AC6A-01FA-32F24CBA84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3CB084-DBC1-5369-5335-6554F610BE5F}"/>
              </a:ext>
            </a:extLst>
          </p:cNvPr>
          <p:cNvSpPr txBox="1"/>
          <p:nvPr/>
        </p:nvSpPr>
        <p:spPr>
          <a:xfrm>
            <a:off x="2235187" y="424897"/>
            <a:ext cx="357341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История пивоварни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661292-A799-2164-E264-48B1F6B2EA7D}"/>
              </a:ext>
            </a:extLst>
          </p:cNvPr>
          <p:cNvSpPr txBox="1"/>
          <p:nvPr/>
        </p:nvSpPr>
        <p:spPr>
          <a:xfrm>
            <a:off x="791259" y="1133899"/>
            <a:ext cx="6606104" cy="452431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Комплекс находится на месте старой пивоварни, основанной в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Кенингсберге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в 1910 году. Изначально она была известна «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Königsberger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Brauerei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Devau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». Позднее пивоварня была переименована в «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Ostmark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». Завод производил несколько сортов светлого, темного и специального пива по старым традиционным немецким рецептам. С 1946 года в здании располагался Калининградский пивоваренный завод №1. В 1993 году предприятие было преобразовано в акционерное общество открытого типа и стало вновь называться «ОСТМАРК» В 2001 году завод вошел в российский холдинг «ПИТ», а в 2005 его вместе со всем холдингом купила голландская компания «</a:t>
            </a:r>
            <a:r>
              <a:rPr lang="en-US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Heiniken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». 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69E277-E5C4-FCDC-708C-485B6FAE6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00" y="1286671"/>
            <a:ext cx="4257711" cy="3056728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35244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CF5996-0859-0775-8E56-E013BFC32A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F1761-8C80-4F92-2518-52309F810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572" y="688254"/>
            <a:ext cx="4526911" cy="53392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28201D"/>
                </a:solidFill>
                <a:latin typeface="Oswald" panose="00000500000000000000" pitchFamily="2" charset="-52"/>
              </a:rPr>
              <a:t>Современная история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5E762B-3DD7-41DD-91E8-1EF3D63B2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531" y="1222180"/>
            <a:ext cx="6282995" cy="335045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Открытие комплекса состоялось в январе 2019 года. Сегодня на территории успешно функционируют якорные и профильные арендаторы, работающие в сфере пивоварения, пищевого производства и смежных отраслях. Ключевые объекты: пивоваренный кластер (шесть производств и солодовня), линии по выпуску кваса и хлебобулочных изделий, объекты торговли (включая «</a:t>
            </a:r>
            <a:r>
              <a:rPr lang="ru-RU" sz="1800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Доброцен</a:t>
            </a: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» и склады ритейлеров), а также автокластер с лидером рынка — компанией «Лал-авто». Готовятся к открытию новые торговые, производственные и складские корпуса.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7DA436-1992-AD55-A3D9-32B801CD46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81" y="1008421"/>
            <a:ext cx="4434507" cy="2962588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234114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5A891C-A6F6-590C-3311-35A453355D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0D7238-7492-7E25-9654-25B5969E3ACA}"/>
              </a:ext>
            </a:extLst>
          </p:cNvPr>
          <p:cNvSpPr txBox="1"/>
          <p:nvPr/>
        </p:nvSpPr>
        <p:spPr>
          <a:xfrm>
            <a:off x="2797632" y="495071"/>
            <a:ext cx="2119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Концепция</a:t>
            </a:r>
            <a:endParaRPr lang="ru-RU" sz="3200" dirty="0">
              <a:solidFill>
                <a:srgbClr val="28201D"/>
              </a:solidFill>
              <a:latin typeface="Oswald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11B52-9863-4FCB-C72E-CDE3DDDAD2F7}"/>
              </a:ext>
            </a:extLst>
          </p:cNvPr>
          <p:cNvSpPr txBox="1"/>
          <p:nvPr/>
        </p:nvSpPr>
        <p:spPr>
          <a:xfrm>
            <a:off x="593124" y="1114956"/>
            <a:ext cx="6446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Современный торгово-производственный квартал, в котором удобно работать и можно хорошо зарабатывать!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4506B8-2DFC-078D-D004-A058B7AC6236}"/>
              </a:ext>
            </a:extLst>
          </p:cNvPr>
          <p:cNvSpPr txBox="1"/>
          <p:nvPr/>
        </p:nvSpPr>
        <p:spPr>
          <a:xfrm>
            <a:off x="574156" y="1920281"/>
            <a:ext cx="656644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Обладая выгодным расположением, хорошими возможностями собственной логистической системы и большой площадью, «ОСТМАРК» совмещает в себе несколько функций: розница, производство, логистика.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B672D9-E73C-E8CE-765D-A570106A253B}"/>
              </a:ext>
            </a:extLst>
          </p:cNvPr>
          <p:cNvSpPr txBox="1"/>
          <p:nvPr/>
        </p:nvSpPr>
        <p:spPr>
          <a:xfrm>
            <a:off x="574156" y="3176214"/>
            <a:ext cx="6446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Отличное соотношение «цена-качество» для наших арендаторов и покупателей.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4570C3-C48F-E61E-23FC-FC266F0E99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98" y="668374"/>
            <a:ext cx="4687618" cy="2905346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282106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9A4D92-F8CF-8742-8BEA-D47463C377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0202F6-8E08-5B6C-782E-363E2937F88C}"/>
              </a:ext>
            </a:extLst>
          </p:cNvPr>
          <p:cNvSpPr txBox="1"/>
          <p:nvPr/>
        </p:nvSpPr>
        <p:spPr>
          <a:xfrm>
            <a:off x="605481" y="1234462"/>
            <a:ext cx="6754022" cy="3987117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Комфортные помещения складского, промышленного и торгового назначения в 12-ти корпусах.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Свободная планировка, высота потолков 4-8,5 метров (в разных корпусах).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Площадка полностью обеспечена всеми необходимыми энергоресурсами, в том числе газом. Водоснабжение осуществляется за счет собственных артезианских скважин. Теплоснабжение – от собственной котельной на газе, оборудованной новыми отопительными котлами. Электроснабжение – выделенная мощность 3 МВт.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63BE3A-A15C-CE74-BB8E-B7080E720F9B}"/>
              </a:ext>
            </a:extLst>
          </p:cNvPr>
          <p:cNvSpPr txBox="1"/>
          <p:nvPr/>
        </p:nvSpPr>
        <p:spPr>
          <a:xfrm>
            <a:off x="1671378" y="596339"/>
            <a:ext cx="502894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Инфраструктура комплекса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4CEDAE-118B-8019-C962-C760AEB2A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645" y="1027226"/>
            <a:ext cx="4434506" cy="2585181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59499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056588-3A1D-E1AE-9997-C7BE508321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24A10-7E60-3E57-BFEF-3A89044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971" y="667293"/>
            <a:ext cx="5693559" cy="649539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Oswald" panose="00000500000000000000" pitchFamily="2" charset="-52"/>
              </a:rPr>
              <a:t>Инфраструктура комплекса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1A63C1-030A-AEEA-0C1B-91D31F702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762" y="1390632"/>
            <a:ext cx="6123977" cy="326871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Высокая транспортная доступность.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Вместительная наземная парковка для персонала и клиентов – более 400 </a:t>
            </a:r>
            <a:r>
              <a:rPr lang="ru-RU" sz="1800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машиномест</a:t>
            </a: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на всей территории.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Удобные заезды для грузового и легкового автотранспорта.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Зоны загрузки и стоянки для грузовых а/м.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Озеленение, освещение и благоустройство территории.</a:t>
            </a:r>
            <a:endParaRPr lang="ru-RU" sz="1800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E192B2-1C59-A2B1-7082-C6713E6F7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739" y="992063"/>
            <a:ext cx="4962164" cy="2954632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61189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D52A1A9-2AC5-AFAF-44D7-5A9063717372}"/>
              </a:ext>
            </a:extLst>
          </p:cNvPr>
          <p:cNvSpPr txBox="1"/>
          <p:nvPr/>
        </p:nvSpPr>
        <p:spPr>
          <a:xfrm>
            <a:off x="4021149" y="79745"/>
            <a:ext cx="30620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План комплекса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EC630D-331F-69BA-05C3-9964AD506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575" y="858062"/>
            <a:ext cx="6700085" cy="56636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CB9905-7C73-9FE0-ADEA-03481D81D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51" y="3895153"/>
            <a:ext cx="2155796" cy="1618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1AF9C0-7893-B212-2B3E-0C4248BAF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51" y="858062"/>
            <a:ext cx="2155796" cy="2470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6CFD6B-4503-43F0-29E2-10FABB83F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806" y="3594690"/>
            <a:ext cx="3143689" cy="1724266"/>
          </a:xfrm>
          <a:prstGeom prst="rect">
            <a:avLst/>
          </a:prstGeom>
        </p:spPr>
      </p:pic>
      <p:cxnSp>
        <p:nvCxnSpPr>
          <p:cNvPr id="13" name="Соединительная линия уступом 35">
            <a:extLst>
              <a:ext uri="{FF2B5EF4-FFF2-40B4-BE49-F238E27FC236}">
                <a16:creationId xmlns:a16="http://schemas.microsoft.com/office/drawing/2014/main" id="{6D2DCCC7-32A9-4525-C4A3-0AAE7026FB15}"/>
              </a:ext>
            </a:extLst>
          </p:cNvPr>
          <p:cNvCxnSpPr/>
          <p:nvPr/>
        </p:nvCxnSpPr>
        <p:spPr>
          <a:xfrm rot="10800000">
            <a:off x="6854795" y="4450948"/>
            <a:ext cx="3794156" cy="947260"/>
          </a:xfrm>
          <a:prstGeom prst="bentConnector3">
            <a:avLst>
              <a:gd name="adj1" fmla="val 69330"/>
            </a:avLst>
          </a:prstGeom>
          <a:ln w="28575">
            <a:solidFill>
              <a:srgbClr val="2C0FFF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29">
            <a:extLst>
              <a:ext uri="{FF2B5EF4-FFF2-40B4-BE49-F238E27FC236}">
                <a16:creationId xmlns:a16="http://schemas.microsoft.com/office/drawing/2014/main" id="{085FE8D4-63A9-7E85-9745-69A6472797DD}"/>
              </a:ext>
            </a:extLst>
          </p:cNvPr>
          <p:cNvCxnSpPr/>
          <p:nvPr/>
        </p:nvCxnSpPr>
        <p:spPr>
          <a:xfrm>
            <a:off x="-63194" y="3441080"/>
            <a:ext cx="4968552" cy="1080120"/>
          </a:xfrm>
          <a:prstGeom prst="bentConnector3">
            <a:avLst>
              <a:gd name="adj1" fmla="val 47508"/>
            </a:avLst>
          </a:prstGeom>
          <a:ln w="28575">
            <a:solidFill>
              <a:srgbClr val="2C0FFF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34">
            <a:extLst>
              <a:ext uri="{FF2B5EF4-FFF2-40B4-BE49-F238E27FC236}">
                <a16:creationId xmlns:a16="http://schemas.microsoft.com/office/drawing/2014/main" id="{880216F3-092A-E014-BE9A-E37B1C51FAEA}"/>
              </a:ext>
            </a:extLst>
          </p:cNvPr>
          <p:cNvCxnSpPr/>
          <p:nvPr/>
        </p:nvCxnSpPr>
        <p:spPr>
          <a:xfrm flipV="1">
            <a:off x="16031" y="5421309"/>
            <a:ext cx="5256584" cy="216024"/>
          </a:xfrm>
          <a:prstGeom prst="bentConnector3">
            <a:avLst>
              <a:gd name="adj1" fmla="val 44745"/>
            </a:avLst>
          </a:prstGeom>
          <a:ln w="28575">
            <a:solidFill>
              <a:srgbClr val="2C0FFF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201AE770-3E7A-93D4-6BE9-B05B62B66415}"/>
                  </a:ext>
                </a:extLst>
              </p14:cNvPr>
              <p14:cNvContentPartPr/>
              <p14:nvPr/>
            </p14:nvContentPartPr>
            <p14:xfrm>
              <a:off x="11576997" y="1359165"/>
              <a:ext cx="273240" cy="7416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201AE770-3E7A-93D4-6BE9-B05B62B664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513997" y="1296165"/>
                <a:ext cx="398880" cy="1998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5274C9AA-62E5-4851-7949-CD29A76A4D1F}"/>
              </a:ext>
            </a:extLst>
          </p:cNvPr>
          <p:cNvSpPr txBox="1"/>
          <p:nvPr/>
        </p:nvSpPr>
        <p:spPr>
          <a:xfrm>
            <a:off x="59518" y="5820432"/>
            <a:ext cx="2036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Парковка - наземная на 400 </a:t>
            </a:r>
            <a:r>
              <a:rPr lang="ru-RU" b="1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машиномест</a:t>
            </a:r>
            <a:endParaRPr lang="ru-RU" b="1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2" name="Рукописный ввод 61">
                <a:extLst>
                  <a:ext uri="{FF2B5EF4-FFF2-40B4-BE49-F238E27FC236}">
                    <a16:creationId xmlns:a16="http://schemas.microsoft.com/office/drawing/2014/main" id="{4DE23B14-4C79-FEC3-22F7-6EC103371C05}"/>
                  </a:ext>
                </a:extLst>
              </p14:cNvPr>
              <p14:cNvContentPartPr/>
              <p14:nvPr/>
            </p14:nvContentPartPr>
            <p14:xfrm>
              <a:off x="9678616" y="924059"/>
              <a:ext cx="360" cy="757440"/>
            </p14:xfrm>
          </p:contentPart>
        </mc:Choice>
        <mc:Fallback xmlns="">
          <p:pic>
            <p:nvPicPr>
              <p:cNvPr id="62" name="Рукописный ввод 61">
                <a:extLst>
                  <a:ext uri="{FF2B5EF4-FFF2-40B4-BE49-F238E27FC236}">
                    <a16:creationId xmlns:a16="http://schemas.microsoft.com/office/drawing/2014/main" id="{4DE23B14-4C79-FEC3-22F7-6EC103371C0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74296" y="919739"/>
                <a:ext cx="9000" cy="76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4" name="Рукописный ввод 63">
                <a:extLst>
                  <a:ext uri="{FF2B5EF4-FFF2-40B4-BE49-F238E27FC236}">
                    <a16:creationId xmlns:a16="http://schemas.microsoft.com/office/drawing/2014/main" id="{DC23D7AF-D812-4058-D4DD-CF6CAF0DAD80}"/>
                  </a:ext>
                </a:extLst>
              </p14:cNvPr>
              <p14:cNvContentPartPr/>
              <p14:nvPr/>
            </p14:nvContentPartPr>
            <p14:xfrm>
              <a:off x="9305296" y="1675019"/>
              <a:ext cx="369720" cy="222480"/>
            </p14:xfrm>
          </p:contentPart>
        </mc:Choice>
        <mc:Fallback xmlns="">
          <p:pic>
            <p:nvPicPr>
              <p:cNvPr id="64" name="Рукописный ввод 63">
                <a:extLst>
                  <a:ext uri="{FF2B5EF4-FFF2-40B4-BE49-F238E27FC236}">
                    <a16:creationId xmlns:a16="http://schemas.microsoft.com/office/drawing/2014/main" id="{DC23D7AF-D812-4058-D4DD-CF6CAF0DAD8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300616" y="1670699"/>
                <a:ext cx="37836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6" name="Рукописный ввод 65">
                <a:extLst>
                  <a:ext uri="{FF2B5EF4-FFF2-40B4-BE49-F238E27FC236}">
                    <a16:creationId xmlns:a16="http://schemas.microsoft.com/office/drawing/2014/main" id="{88C154C0-A71D-2416-80D8-06448CD0A971}"/>
                  </a:ext>
                </a:extLst>
              </p14:cNvPr>
              <p14:cNvContentPartPr/>
              <p14:nvPr/>
            </p14:nvContentPartPr>
            <p14:xfrm>
              <a:off x="9216376" y="966539"/>
              <a:ext cx="720" cy="721080"/>
            </p14:xfrm>
          </p:contentPart>
        </mc:Choice>
        <mc:Fallback xmlns="">
          <p:pic>
            <p:nvPicPr>
              <p:cNvPr id="66" name="Рукописный ввод 65">
                <a:extLst>
                  <a:ext uri="{FF2B5EF4-FFF2-40B4-BE49-F238E27FC236}">
                    <a16:creationId xmlns:a16="http://schemas.microsoft.com/office/drawing/2014/main" id="{88C154C0-A71D-2416-80D8-06448CD0A97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207736" y="962219"/>
                <a:ext cx="18000" cy="72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8" name="Рукописный ввод 67">
                <a:extLst>
                  <a:ext uri="{FF2B5EF4-FFF2-40B4-BE49-F238E27FC236}">
                    <a16:creationId xmlns:a16="http://schemas.microsoft.com/office/drawing/2014/main" id="{FB65A4C7-2D07-8E11-8123-38BE8CE467AB}"/>
                  </a:ext>
                </a:extLst>
              </p14:cNvPr>
              <p14:cNvContentPartPr/>
              <p14:nvPr/>
            </p14:nvContentPartPr>
            <p14:xfrm>
              <a:off x="10128976" y="1009019"/>
              <a:ext cx="2520" cy="317160"/>
            </p14:xfrm>
          </p:contentPart>
        </mc:Choice>
        <mc:Fallback xmlns="">
          <p:pic>
            <p:nvPicPr>
              <p:cNvPr id="68" name="Рукописный ввод 67">
                <a:extLst>
                  <a:ext uri="{FF2B5EF4-FFF2-40B4-BE49-F238E27FC236}">
                    <a16:creationId xmlns:a16="http://schemas.microsoft.com/office/drawing/2014/main" id="{FB65A4C7-2D07-8E11-8123-38BE8CE467A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124296" y="1004699"/>
                <a:ext cx="1116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0" name="Рукописный ввод 69">
                <a:extLst>
                  <a:ext uri="{FF2B5EF4-FFF2-40B4-BE49-F238E27FC236}">
                    <a16:creationId xmlns:a16="http://schemas.microsoft.com/office/drawing/2014/main" id="{0CFEE262-2FD9-7205-4D37-F50E2A363D93}"/>
                  </a:ext>
                </a:extLst>
              </p14:cNvPr>
              <p14:cNvContentPartPr/>
              <p14:nvPr/>
            </p14:nvContentPartPr>
            <p14:xfrm>
              <a:off x="10825216" y="1095779"/>
              <a:ext cx="720" cy="297360"/>
            </p14:xfrm>
          </p:contentPart>
        </mc:Choice>
        <mc:Fallback xmlns="">
          <p:pic>
            <p:nvPicPr>
              <p:cNvPr id="70" name="Рукописный ввод 69">
                <a:extLst>
                  <a:ext uri="{FF2B5EF4-FFF2-40B4-BE49-F238E27FC236}">
                    <a16:creationId xmlns:a16="http://schemas.microsoft.com/office/drawing/2014/main" id="{0CFEE262-2FD9-7205-4D37-F50E2A363D9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16576" y="1091459"/>
                <a:ext cx="1800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2" name="Рукописный ввод 71">
                <a:extLst>
                  <a:ext uri="{FF2B5EF4-FFF2-40B4-BE49-F238E27FC236}">
                    <a16:creationId xmlns:a16="http://schemas.microsoft.com/office/drawing/2014/main" id="{EC05D167-2920-70A8-C1B6-CE969F4D9525}"/>
                  </a:ext>
                </a:extLst>
              </p14:cNvPr>
              <p14:cNvContentPartPr/>
              <p14:nvPr/>
            </p14:nvContentPartPr>
            <p14:xfrm>
              <a:off x="10944016" y="1107659"/>
              <a:ext cx="69120" cy="299160"/>
            </p14:xfrm>
          </p:contentPart>
        </mc:Choice>
        <mc:Fallback xmlns="">
          <p:pic>
            <p:nvPicPr>
              <p:cNvPr id="72" name="Рукописный ввод 71">
                <a:extLst>
                  <a:ext uri="{FF2B5EF4-FFF2-40B4-BE49-F238E27FC236}">
                    <a16:creationId xmlns:a16="http://schemas.microsoft.com/office/drawing/2014/main" id="{EC05D167-2920-70A8-C1B6-CE969F4D952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939696" y="1103339"/>
                <a:ext cx="7776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4" name="Рукописный ввод 73">
                <a:extLst>
                  <a:ext uri="{FF2B5EF4-FFF2-40B4-BE49-F238E27FC236}">
                    <a16:creationId xmlns:a16="http://schemas.microsoft.com/office/drawing/2014/main" id="{69A93B60-0FD1-01FD-C4C1-0DE3FAF5423E}"/>
                  </a:ext>
                </a:extLst>
              </p14:cNvPr>
              <p14:cNvContentPartPr/>
              <p14:nvPr/>
            </p14:nvContentPartPr>
            <p14:xfrm>
              <a:off x="11239216" y="1037099"/>
              <a:ext cx="36720" cy="182160"/>
            </p14:xfrm>
          </p:contentPart>
        </mc:Choice>
        <mc:Fallback xmlns="">
          <p:pic>
            <p:nvPicPr>
              <p:cNvPr id="74" name="Рукописный ввод 73">
                <a:extLst>
                  <a:ext uri="{FF2B5EF4-FFF2-40B4-BE49-F238E27FC236}">
                    <a16:creationId xmlns:a16="http://schemas.microsoft.com/office/drawing/2014/main" id="{69A93B60-0FD1-01FD-C4C1-0DE3FAF5423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234536" y="1032779"/>
                <a:ext cx="45360" cy="190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A6A412DD-44CD-438F-6150-12EE7CD470FE}"/>
              </a:ext>
            </a:extLst>
          </p:cNvPr>
          <p:cNvGrpSpPr/>
          <p:nvPr/>
        </p:nvGrpSpPr>
        <p:grpSpPr>
          <a:xfrm>
            <a:off x="11568256" y="946379"/>
            <a:ext cx="155880" cy="238680"/>
            <a:chOff x="11568256" y="946379"/>
            <a:chExt cx="155880" cy="23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75" name="Рукописный ввод 74">
                  <a:extLst>
                    <a:ext uri="{FF2B5EF4-FFF2-40B4-BE49-F238E27FC236}">
                      <a16:creationId xmlns:a16="http://schemas.microsoft.com/office/drawing/2014/main" id="{806F34D4-992D-A20C-1037-8C33424BBE20}"/>
                    </a:ext>
                  </a:extLst>
                </p14:cNvPr>
                <p14:cNvContentPartPr/>
                <p14:nvPr/>
              </p14:nvContentPartPr>
              <p14:xfrm>
                <a:off x="11705416" y="946379"/>
                <a:ext cx="4680" cy="36360"/>
              </p14:xfrm>
            </p:contentPart>
          </mc:Choice>
          <mc:Fallback xmlns="">
            <p:pic>
              <p:nvPicPr>
                <p:cNvPr id="75" name="Рукописный ввод 74">
                  <a:extLst>
                    <a:ext uri="{FF2B5EF4-FFF2-40B4-BE49-F238E27FC236}">
                      <a16:creationId xmlns:a16="http://schemas.microsoft.com/office/drawing/2014/main" id="{806F34D4-992D-A20C-1037-8C33424BBE2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701096" y="942059"/>
                  <a:ext cx="13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6" name="Рукописный ввод 75">
                  <a:extLst>
                    <a:ext uri="{FF2B5EF4-FFF2-40B4-BE49-F238E27FC236}">
                      <a16:creationId xmlns:a16="http://schemas.microsoft.com/office/drawing/2014/main" id="{6F8CDF18-E237-2B82-7BF0-94197D7D42A3}"/>
                    </a:ext>
                  </a:extLst>
                </p14:cNvPr>
                <p14:cNvContentPartPr/>
                <p14:nvPr/>
              </p14:nvContentPartPr>
              <p14:xfrm>
                <a:off x="11723416" y="991019"/>
                <a:ext cx="360" cy="64800"/>
              </p14:xfrm>
            </p:contentPart>
          </mc:Choice>
          <mc:Fallback xmlns="">
            <p:pic>
              <p:nvPicPr>
                <p:cNvPr id="76" name="Рукописный ввод 75">
                  <a:extLst>
                    <a:ext uri="{FF2B5EF4-FFF2-40B4-BE49-F238E27FC236}">
                      <a16:creationId xmlns:a16="http://schemas.microsoft.com/office/drawing/2014/main" id="{6F8CDF18-E237-2B82-7BF0-94197D7D42A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719096" y="986699"/>
                  <a:ext cx="90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8" name="Рукописный ввод 77">
                  <a:extLst>
                    <a:ext uri="{FF2B5EF4-FFF2-40B4-BE49-F238E27FC236}">
                      <a16:creationId xmlns:a16="http://schemas.microsoft.com/office/drawing/2014/main" id="{83CDA4B8-78DE-3C41-C41B-5D732A414C8F}"/>
                    </a:ext>
                  </a:extLst>
                </p14:cNvPr>
                <p14:cNvContentPartPr/>
                <p14:nvPr/>
              </p14:nvContentPartPr>
              <p14:xfrm>
                <a:off x="11712256" y="1073819"/>
                <a:ext cx="11880" cy="30240"/>
              </p14:xfrm>
            </p:contentPart>
          </mc:Choice>
          <mc:Fallback xmlns="">
            <p:pic>
              <p:nvPicPr>
                <p:cNvPr id="78" name="Рукописный ввод 77">
                  <a:extLst>
                    <a:ext uri="{FF2B5EF4-FFF2-40B4-BE49-F238E27FC236}">
                      <a16:creationId xmlns:a16="http://schemas.microsoft.com/office/drawing/2014/main" id="{83CDA4B8-78DE-3C41-C41B-5D732A414C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707936" y="1069499"/>
                  <a:ext cx="20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79" name="Рукописный ввод 78">
                  <a:extLst>
                    <a:ext uri="{FF2B5EF4-FFF2-40B4-BE49-F238E27FC236}">
                      <a16:creationId xmlns:a16="http://schemas.microsoft.com/office/drawing/2014/main" id="{2054F18E-79C1-3523-DE1A-8458C2F07DF4}"/>
                    </a:ext>
                  </a:extLst>
                </p14:cNvPr>
                <p14:cNvContentPartPr/>
                <p14:nvPr/>
              </p14:nvContentPartPr>
              <p14:xfrm>
                <a:off x="11686336" y="1124219"/>
                <a:ext cx="23400" cy="36360"/>
              </p14:xfrm>
            </p:contentPart>
          </mc:Choice>
          <mc:Fallback xmlns="">
            <p:pic>
              <p:nvPicPr>
                <p:cNvPr id="79" name="Рукописный ввод 78">
                  <a:extLst>
                    <a:ext uri="{FF2B5EF4-FFF2-40B4-BE49-F238E27FC236}">
                      <a16:creationId xmlns:a16="http://schemas.microsoft.com/office/drawing/2014/main" id="{2054F18E-79C1-3523-DE1A-8458C2F07DF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682016" y="1119899"/>
                  <a:ext cx="32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80" name="Рукописный ввод 79">
                  <a:extLst>
                    <a:ext uri="{FF2B5EF4-FFF2-40B4-BE49-F238E27FC236}">
                      <a16:creationId xmlns:a16="http://schemas.microsoft.com/office/drawing/2014/main" id="{885EF0EE-AF9B-F50B-4716-92F2FFFD88E9}"/>
                    </a:ext>
                  </a:extLst>
                </p14:cNvPr>
                <p14:cNvContentPartPr/>
                <p14:nvPr/>
              </p14:nvContentPartPr>
              <p14:xfrm>
                <a:off x="11568256" y="1150499"/>
                <a:ext cx="121320" cy="34560"/>
              </p14:xfrm>
            </p:contentPart>
          </mc:Choice>
          <mc:Fallback xmlns="">
            <p:pic>
              <p:nvPicPr>
                <p:cNvPr id="80" name="Рукописный ввод 79">
                  <a:extLst>
                    <a:ext uri="{FF2B5EF4-FFF2-40B4-BE49-F238E27FC236}">
                      <a16:creationId xmlns:a16="http://schemas.microsoft.com/office/drawing/2014/main" id="{885EF0EE-AF9B-F50B-4716-92F2FFFD88E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563936" y="1146179"/>
                  <a:ext cx="12996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2" name="Рукописный ввод 81">
                <a:extLst>
                  <a:ext uri="{FF2B5EF4-FFF2-40B4-BE49-F238E27FC236}">
                    <a16:creationId xmlns:a16="http://schemas.microsoft.com/office/drawing/2014/main" id="{9F0DF094-1E92-7B37-3D14-63AFA44151EE}"/>
                  </a:ext>
                </a:extLst>
              </p14:cNvPr>
              <p14:cNvContentPartPr/>
              <p14:nvPr/>
            </p14:nvContentPartPr>
            <p14:xfrm>
              <a:off x="11543776" y="1376579"/>
              <a:ext cx="9360" cy="38520"/>
            </p14:xfrm>
          </p:contentPart>
        </mc:Choice>
        <mc:Fallback xmlns="">
          <p:pic>
            <p:nvPicPr>
              <p:cNvPr id="82" name="Рукописный ввод 81">
                <a:extLst>
                  <a:ext uri="{FF2B5EF4-FFF2-40B4-BE49-F238E27FC236}">
                    <a16:creationId xmlns:a16="http://schemas.microsoft.com/office/drawing/2014/main" id="{9F0DF094-1E92-7B37-3D14-63AFA44151EE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1539456" y="1372259"/>
                <a:ext cx="1800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4" name="Рукописный ввод 83">
                <a:extLst>
                  <a:ext uri="{FF2B5EF4-FFF2-40B4-BE49-F238E27FC236}">
                    <a16:creationId xmlns:a16="http://schemas.microsoft.com/office/drawing/2014/main" id="{E47C4DCC-E1D2-6732-1688-5EB0F1AF547A}"/>
                  </a:ext>
                </a:extLst>
              </p14:cNvPr>
              <p14:cNvContentPartPr/>
              <p14:nvPr/>
            </p14:nvContentPartPr>
            <p14:xfrm>
              <a:off x="11317696" y="911819"/>
              <a:ext cx="103320" cy="489240"/>
            </p14:xfrm>
          </p:contentPart>
        </mc:Choice>
        <mc:Fallback xmlns="">
          <p:pic>
            <p:nvPicPr>
              <p:cNvPr id="84" name="Рукописный ввод 83">
                <a:extLst>
                  <a:ext uri="{FF2B5EF4-FFF2-40B4-BE49-F238E27FC236}">
                    <a16:creationId xmlns:a16="http://schemas.microsoft.com/office/drawing/2014/main" id="{E47C4DCC-E1D2-6732-1688-5EB0F1AF547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1313376" y="907499"/>
                <a:ext cx="11196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85" name="Рукописный ввод 84">
                <a:extLst>
                  <a:ext uri="{FF2B5EF4-FFF2-40B4-BE49-F238E27FC236}">
                    <a16:creationId xmlns:a16="http://schemas.microsoft.com/office/drawing/2014/main" id="{0A0411DC-3FE9-7D28-DC47-BAC11D964927}"/>
                  </a:ext>
                </a:extLst>
              </p14:cNvPr>
              <p14:cNvContentPartPr/>
              <p14:nvPr/>
            </p14:nvContentPartPr>
            <p14:xfrm>
              <a:off x="10721896" y="908219"/>
              <a:ext cx="2880" cy="66600"/>
            </p14:xfrm>
          </p:contentPart>
        </mc:Choice>
        <mc:Fallback xmlns="">
          <p:pic>
            <p:nvPicPr>
              <p:cNvPr id="85" name="Рукописный ввод 84">
                <a:extLst>
                  <a:ext uri="{FF2B5EF4-FFF2-40B4-BE49-F238E27FC236}">
                    <a16:creationId xmlns:a16="http://schemas.microsoft.com/office/drawing/2014/main" id="{0A0411DC-3FE9-7D28-DC47-BAC11D96492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717576" y="903899"/>
                <a:ext cx="1152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9" name="Рукописный ввод 108">
                <a:extLst>
                  <a:ext uri="{FF2B5EF4-FFF2-40B4-BE49-F238E27FC236}">
                    <a16:creationId xmlns:a16="http://schemas.microsoft.com/office/drawing/2014/main" id="{0DAC9E7D-2977-81F1-CFC8-36DB9B70A3A1}"/>
                  </a:ext>
                </a:extLst>
              </p14:cNvPr>
              <p14:cNvContentPartPr/>
              <p14:nvPr/>
            </p14:nvContentPartPr>
            <p14:xfrm>
              <a:off x="11347216" y="1784099"/>
              <a:ext cx="411120" cy="91440"/>
            </p14:xfrm>
          </p:contentPart>
        </mc:Choice>
        <mc:Fallback xmlns="">
          <p:pic>
            <p:nvPicPr>
              <p:cNvPr id="109" name="Рукописный ввод 108">
                <a:extLst>
                  <a:ext uri="{FF2B5EF4-FFF2-40B4-BE49-F238E27FC236}">
                    <a16:creationId xmlns:a16="http://schemas.microsoft.com/office/drawing/2014/main" id="{0DAC9E7D-2977-81F1-CFC8-36DB9B70A3A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1284576" y="1721459"/>
                <a:ext cx="53676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10" name="Рукописный ввод 109">
                <a:extLst>
                  <a:ext uri="{FF2B5EF4-FFF2-40B4-BE49-F238E27FC236}">
                    <a16:creationId xmlns:a16="http://schemas.microsoft.com/office/drawing/2014/main" id="{BD46C15E-B45D-6E44-EAD2-7D52F1D3A368}"/>
                  </a:ext>
                </a:extLst>
              </p14:cNvPr>
              <p14:cNvContentPartPr/>
              <p14:nvPr/>
            </p14:nvContentPartPr>
            <p14:xfrm>
              <a:off x="11772016" y="1869004"/>
              <a:ext cx="360" cy="360"/>
            </p14:xfrm>
          </p:contentPart>
        </mc:Choice>
        <mc:Fallback xmlns="">
          <p:pic>
            <p:nvPicPr>
              <p:cNvPr id="110" name="Рукописный ввод 109">
                <a:extLst>
                  <a:ext uri="{FF2B5EF4-FFF2-40B4-BE49-F238E27FC236}">
                    <a16:creationId xmlns:a16="http://schemas.microsoft.com/office/drawing/2014/main" id="{BD46C15E-B45D-6E44-EAD2-7D52F1D3A368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709016" y="1806004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124" name="TextBox 123">
            <a:extLst>
              <a:ext uri="{FF2B5EF4-FFF2-40B4-BE49-F238E27FC236}">
                <a16:creationId xmlns:a16="http://schemas.microsoft.com/office/drawing/2014/main" id="{451FF076-C684-1BE4-4F92-B2B1417EEF6E}"/>
              </a:ext>
            </a:extLst>
          </p:cNvPr>
          <p:cNvSpPr txBox="1"/>
          <p:nvPr/>
        </p:nvSpPr>
        <p:spPr>
          <a:xfrm>
            <a:off x="9305296" y="5750341"/>
            <a:ext cx="2506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Общая площадь участка - 7</a:t>
            </a:r>
            <a:r>
              <a:rPr lang="en-US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630</a:t>
            </a: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endParaRPr lang="ru-RU" b="1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92045-9ED1-7A75-ECE3-B280DA6DF7A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20" y="29533"/>
            <a:ext cx="3312118" cy="120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64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DC96A5-3EAE-88A4-AEC1-94AA2B21B0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27FC46-124D-1EB0-B237-FEDF72C875AA}"/>
              </a:ext>
            </a:extLst>
          </p:cNvPr>
          <p:cNvSpPr txBox="1"/>
          <p:nvPr/>
        </p:nvSpPr>
        <p:spPr>
          <a:xfrm>
            <a:off x="3006709" y="142329"/>
            <a:ext cx="66620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Преимущества для арендаторов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0CAC1E-74C8-F1AB-4B51-1260E71688CF}"/>
              </a:ext>
            </a:extLst>
          </p:cNvPr>
          <p:cNvSpPr txBox="1"/>
          <p:nvPr/>
        </p:nvSpPr>
        <p:spPr>
          <a:xfrm>
            <a:off x="662152" y="851420"/>
            <a:ext cx="10531366" cy="615553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Уникальная локация и стратегический ресурс.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Вы размещаете бизнес на территории с сильным историческим брендом. Ваше ключевое преимущество — доступ к собственной артезианской скважине (глубиной 100+ метров), что является стратегическим ресурсом для производств, особенно в сфере напитков и питания.</a:t>
            </a:r>
            <a:endParaRPr lang="en-US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Надёжность и ресурсная независимость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Ваша стабильность обеспечена нашей собственной инженерной инфраструктурой: электричество (3 МВт), газовая котельная, водоснабжение и водоотведение. Это гарантирует предсказуемость затрат, безопасность и бесперебойную работу.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Готовая экосистема для роста и синергии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Вы становитесь частью уже работающего сообщества! На площади 8 га и 30 000 кв. м успешно ведут деятельность более 150 компаний. Здесь сформирован полный цикл пивоваренной индустрии: 6 пивоваренных производств, солодовня, переработка отходов пивоварения, производство ПЭТ-тары, дистрибуция и логистический центр крупной розничной сети. Это создаёт готовые потоки клиентов и возможности для кооперации прямо на территории.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28201D"/>
              </a:solidFill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443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5C79B3-A333-7C91-C3DD-0CA35F344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72FC99-3727-7124-5E18-951EF84BEA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D3C410-6EB3-97D5-720D-826BE50C10FD}"/>
              </a:ext>
            </a:extLst>
          </p:cNvPr>
          <p:cNvSpPr txBox="1"/>
          <p:nvPr/>
        </p:nvSpPr>
        <p:spPr>
          <a:xfrm>
            <a:off x="3055649" y="416740"/>
            <a:ext cx="66620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Преимущества для арендаторов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B97E76-3E47-2022-6F27-039B08D5958E}"/>
              </a:ext>
            </a:extLst>
          </p:cNvPr>
          <p:cNvSpPr txBox="1"/>
          <p:nvPr/>
        </p:nvSpPr>
        <p:spPr>
          <a:xfrm>
            <a:off x="605481" y="1330283"/>
            <a:ext cx="10762735" cy="4612929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Управление как партнёрство.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Мы видим в вас партнёра. Наша команда из 11 экспертов оперативно решает инфраструктурные и административные задачи, а мы гибко адаптируем пространства под ваши запросы. Ваша цель — рост бизнеса, наша — создать для этого лучшие условия.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Приоритет безопасности.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Промышленная, пожарная безопасность и охрана труда — наши безусловные приоритеты. Мы обеспечиваем защищённую и комфортную среду для работы ваших сотрудников и приёма ваших клиентов.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Клиентоцентричность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Мы строим долгосрочные отношения, основанные на глубоком понимании потребностей наших арендаторов и их клиентов. Каждое наше решение и действие направлено на создание для них максимальной ценности, качества сервиса и условий для устойчивого роста.</a:t>
            </a:r>
          </a:p>
        </p:txBody>
      </p:sp>
    </p:spTree>
    <p:extLst>
      <p:ext uri="{BB962C8B-B14F-4D97-AF65-F5344CB8AC3E}">
        <p14:creationId xmlns:p14="http://schemas.microsoft.com/office/powerpoint/2010/main" val="3485462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56DE6B-6DC8-FAE1-5D6D-B7258981F7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"/>
            <a:ext cx="12192000" cy="6855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527D73-BAA8-4940-B2A1-67D32E596F1E}"/>
              </a:ext>
            </a:extLst>
          </p:cNvPr>
          <p:cNvSpPr txBox="1"/>
          <p:nvPr/>
        </p:nvSpPr>
        <p:spPr>
          <a:xfrm>
            <a:off x="1024590" y="1134690"/>
            <a:ext cx="442140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Адрес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г. Калининград, ул. Ю. Гагарина, д. 225.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Контактное лицо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Селькова Елена Николаевна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Телефон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8 (</a:t>
            </a:r>
            <a:r>
              <a:rPr lang="en-US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n-US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467</a:t>
            </a:r>
            <a:r>
              <a:rPr lang="en-US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  <a:r>
              <a:rPr lang="en-US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50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E-mail</a:t>
            </a:r>
            <a:r>
              <a:rPr lang="en-US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manager@ostmark.ru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FA8C66-5BFB-1DA1-DCA6-FCD155DCD9C6}"/>
              </a:ext>
            </a:extLst>
          </p:cNvPr>
          <p:cNvSpPr txBox="1"/>
          <p:nvPr/>
        </p:nvSpPr>
        <p:spPr>
          <a:xfrm>
            <a:off x="6287317" y="1134690"/>
            <a:ext cx="5063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Готовы ответить на все Ваши вопросы и сделать Вам 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выгодное предложение по аренде площадей.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BE119-348C-80EE-3A8F-9E58D0E3B813}"/>
              </a:ext>
            </a:extLst>
          </p:cNvPr>
          <p:cNvSpPr txBox="1"/>
          <p:nvPr/>
        </p:nvSpPr>
        <p:spPr>
          <a:xfrm>
            <a:off x="3142451" y="272916"/>
            <a:ext cx="69213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Приглашаем к сотрудничеству!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805720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783</Words>
  <Application>Microsoft Office PowerPoint</Application>
  <PresentationFormat>Широкоэкранный</PresentationFormat>
  <Paragraphs>56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</vt:lpstr>
      <vt:lpstr>Arial</vt:lpstr>
      <vt:lpstr>Neue Haas Grotesk Text Pro</vt:lpstr>
      <vt:lpstr>Oswald</vt:lpstr>
      <vt:lpstr>Wingdings</vt:lpstr>
      <vt:lpstr>VanillaVTI</vt:lpstr>
      <vt:lpstr>Презентация PowerPoint</vt:lpstr>
      <vt:lpstr>Презентация PowerPoint</vt:lpstr>
      <vt:lpstr>Презентация PowerPoint</vt:lpstr>
      <vt:lpstr>Презентация PowerPoint</vt:lpstr>
      <vt:lpstr>Современная история</vt:lpstr>
      <vt:lpstr>Презентация PowerPoint</vt:lpstr>
      <vt:lpstr>Презентация PowerPoint</vt:lpstr>
      <vt:lpstr>Инфраструктура комплекса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User</cp:lastModifiedBy>
  <cp:revision>25</cp:revision>
  <dcterms:created xsi:type="dcterms:W3CDTF">2026-03-31T06:48:49Z</dcterms:created>
  <dcterms:modified xsi:type="dcterms:W3CDTF">2026-04-07T14:32:23Z</dcterms:modified>
</cp:coreProperties>
</file>